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6" r:id="rId5"/>
    <p:sldId id="283" r:id="rId6"/>
    <p:sldId id="284" r:id="rId7"/>
    <p:sldId id="285" r:id="rId8"/>
    <p:sldId id="286" r:id="rId9"/>
    <p:sldId id="288" r:id="rId10"/>
    <p:sldId id="287" r:id="rId11"/>
    <p:sldId id="289" r:id="rId12"/>
    <p:sldId id="290" r:id="rId13"/>
    <p:sldId id="291" r:id="rId14"/>
    <p:sldId id="292" r:id="rId15"/>
    <p:sldId id="293" r:id="rId16"/>
    <p:sldId id="294" r:id="rId17"/>
    <p:sldId id="295" r:id="rId18"/>
    <p:sldId id="298" r:id="rId19"/>
    <p:sldId id="296" r:id="rId20"/>
    <p:sldId id="299" r:id="rId21"/>
    <p:sldId id="297" r:id="rId22"/>
    <p:sldId id="277" r:id="rId23"/>
    <p:sldId id="278"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1" autoAdjust="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726F2-C489-46C3-844F-6AF3F62FA4E8}" type="datetimeFigureOut">
              <a:rPr lang="en-US" smtClean="0"/>
              <a:t>6/8/2021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887FB-2D3E-48D8-81F9-D91EB1C61890}" type="slidenum">
              <a:rPr lang="en-US" smtClean="0"/>
              <a:t>‹#›</a:t>
            </a:fld>
            <a:endParaRPr lang="en-US"/>
          </a:p>
        </p:txBody>
      </p:sp>
    </p:spTree>
    <p:extLst>
      <p:ext uri="{BB962C8B-B14F-4D97-AF65-F5344CB8AC3E}">
        <p14:creationId xmlns:p14="http://schemas.microsoft.com/office/powerpoint/2010/main" val="8401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887FB-2D3E-48D8-81F9-D91EB1C61890}" type="slidenum">
              <a:rPr lang="en-US" smtClean="0"/>
              <a:t>2</a:t>
            </a:fld>
            <a:endParaRPr lang="en-US"/>
          </a:p>
        </p:txBody>
      </p:sp>
    </p:spTree>
    <p:extLst>
      <p:ext uri="{BB962C8B-B14F-4D97-AF65-F5344CB8AC3E}">
        <p14:creationId xmlns:p14="http://schemas.microsoft.com/office/powerpoint/2010/main" val="3820920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9AF96D7-34B1-424B-A1FA-1006B9859A67}" type="datetimeFigureOut">
              <a:rPr lang="en-US" smtClean="0"/>
              <a:t>6/8/2021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02F45CA-0A81-4590-9863-3710867038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9AF96D7-34B1-424B-A1FA-1006B9859A67}"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F45CA-0A81-4590-9863-3710867038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AF96D7-34B1-424B-A1FA-1006B9859A67}"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F45CA-0A81-4590-9863-3710867038C8}"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F96D7-34B1-424B-A1FA-1006B9859A67}"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02F45CA-0A81-4590-9863-3710867038C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9AF96D7-34B1-424B-A1FA-1006B9859A67}" type="datetimeFigureOut">
              <a:rPr lang="en-US" smtClean="0"/>
              <a:t>6/8/2021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02F45CA-0A81-4590-9863-3710867038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524000"/>
          </a:xfrm>
        </p:spPr>
        <p:txBody>
          <a:bodyPr>
            <a:normAutofit fontScale="90000"/>
          </a:bodyPr>
          <a:lstStyle/>
          <a:p>
            <a:pPr algn="ctr"/>
            <a:r>
              <a:rPr lang="en-US" dirty="0"/>
              <a:t>Navigating the Invoice Application (Grants Application) for L4GA</a:t>
            </a:r>
          </a:p>
        </p:txBody>
      </p:sp>
      <p:sp>
        <p:nvSpPr>
          <p:cNvPr id="3" name="Subtitle 2"/>
          <p:cNvSpPr>
            <a:spLocks noGrp="1"/>
          </p:cNvSpPr>
          <p:nvPr>
            <p:ph type="subTitle" idx="1"/>
          </p:nvPr>
        </p:nvSpPr>
        <p:spPr/>
        <p:txBody>
          <a:bodyPr/>
          <a:lstStyle/>
          <a:p>
            <a:r>
              <a:rPr lang="en-US" dirty="0"/>
              <a:t>A How To Guide for L4GA Reimbursement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26" y="5666543"/>
            <a:ext cx="1009650" cy="1143000"/>
          </a:xfrm>
          <a:prstGeom prst="rect">
            <a:avLst/>
          </a:prstGeom>
        </p:spPr>
      </p:pic>
      <p:sp>
        <p:nvSpPr>
          <p:cNvPr id="5" name="TextBox 4"/>
          <p:cNvSpPr txBox="1"/>
          <p:nvPr/>
        </p:nvSpPr>
        <p:spPr>
          <a:xfrm>
            <a:off x="1170927" y="5666543"/>
            <a:ext cx="7981950" cy="1200329"/>
          </a:xfrm>
          <a:prstGeom prst="rect">
            <a:avLst/>
          </a:prstGeom>
          <a:noFill/>
        </p:spPr>
        <p:txBody>
          <a:bodyPr wrap="square" rtlCol="0">
            <a:spAutoFit/>
          </a:bodyPr>
          <a:lstStyle/>
          <a:p>
            <a:r>
              <a:rPr lang="en-US" dirty="0">
                <a:solidFill>
                  <a:srgbClr val="002060"/>
                </a:solidFill>
              </a:rPr>
              <a:t>Kimberly </a:t>
            </a:r>
            <a:r>
              <a:rPr lang="en-US" dirty="0" err="1">
                <a:solidFill>
                  <a:srgbClr val="002060"/>
                </a:solidFill>
              </a:rPr>
              <a:t>NeSmith</a:t>
            </a:r>
            <a:endParaRPr lang="en-US" dirty="0">
              <a:solidFill>
                <a:srgbClr val="002060"/>
              </a:solidFill>
            </a:endParaRPr>
          </a:p>
          <a:p>
            <a:r>
              <a:rPr lang="en-US" dirty="0">
                <a:solidFill>
                  <a:srgbClr val="002060"/>
                </a:solidFill>
              </a:rPr>
              <a:t>Principal</a:t>
            </a:r>
          </a:p>
          <a:p>
            <a:r>
              <a:rPr lang="en-US" dirty="0">
                <a:solidFill>
                  <a:srgbClr val="002060"/>
                </a:solidFill>
              </a:rPr>
              <a:t>Pelham City Middle School </a:t>
            </a:r>
          </a:p>
          <a:p>
            <a:r>
              <a:rPr lang="en-US" dirty="0">
                <a:solidFill>
                  <a:srgbClr val="002060"/>
                </a:solidFill>
              </a:rPr>
              <a:t>knesmith@pelham-city.k12.ga.us   /   (229) 294-6063</a:t>
            </a:r>
          </a:p>
        </p:txBody>
      </p:sp>
    </p:spTree>
    <p:extLst>
      <p:ext uri="{BB962C8B-B14F-4D97-AF65-F5344CB8AC3E}">
        <p14:creationId xmlns:p14="http://schemas.microsoft.com/office/powerpoint/2010/main" val="203298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015663"/>
          </a:xfrm>
          <a:prstGeom prst="rect">
            <a:avLst/>
          </a:prstGeom>
        </p:spPr>
        <p:txBody>
          <a:bodyPr wrap="square">
            <a:spAutoFit/>
          </a:bodyPr>
          <a:lstStyle/>
          <a:p>
            <a:r>
              <a:rPr lang="en-US" sz="2400" dirty="0"/>
              <a:t>Step 9: Complete all parts under </a:t>
            </a:r>
            <a:r>
              <a:rPr lang="en-US" sz="2400" b="1" dirty="0"/>
              <a:t>Invoice Entry </a:t>
            </a:r>
            <a:r>
              <a:rPr lang="en-US" sz="2400" dirty="0"/>
              <a:t>and click </a:t>
            </a:r>
            <a:r>
              <a:rPr lang="en-US" sz="2400" b="1" dirty="0"/>
              <a:t>“Add.”</a:t>
            </a:r>
          </a:p>
          <a:p>
            <a:r>
              <a:rPr lang="en-US" sz="1200" b="1" dirty="0"/>
              <a:t>Information about each Invoice Entry component is on the next slide.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0" y="1295400"/>
            <a:ext cx="9144000" cy="447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90144" y="4148848"/>
            <a:ext cx="60960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7" name="Straight Arrow Connector 6"/>
          <p:cNvCxnSpPr/>
          <p:nvPr/>
        </p:nvCxnSpPr>
        <p:spPr>
          <a:xfrm flipV="1">
            <a:off x="8249056" y="5407332"/>
            <a:ext cx="0" cy="791184"/>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8947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4062651"/>
          </a:xfrm>
          <a:prstGeom prst="rect">
            <a:avLst/>
          </a:prstGeom>
        </p:spPr>
        <p:txBody>
          <a:bodyPr wrap="square">
            <a:spAutoFit/>
          </a:bodyPr>
          <a:lstStyle/>
          <a:p>
            <a:r>
              <a:rPr lang="en-US" sz="2400" dirty="0"/>
              <a:t>Step 9 (Continued):  </a:t>
            </a:r>
            <a:r>
              <a:rPr lang="en-US" sz="2400" b="1" dirty="0"/>
              <a:t>Invoice Entry</a:t>
            </a:r>
          </a:p>
          <a:p>
            <a:r>
              <a:rPr lang="en-US" b="1" dirty="0"/>
              <a:t>Invoice Number:  </a:t>
            </a:r>
            <a:r>
              <a:rPr lang="en-US" dirty="0"/>
              <a:t>Number on Invoice or Check Number (if Invoice # isn’t available, Ex.  Employee Travel Reimbursement doesn’t have an Invoice #)</a:t>
            </a:r>
          </a:p>
          <a:p>
            <a:r>
              <a:rPr lang="en-US" b="1" dirty="0"/>
              <a:t>Vendor Name:  </a:t>
            </a:r>
            <a:r>
              <a:rPr lang="en-US" dirty="0"/>
              <a:t>Name of Company or Individual item was purchased or funds were paid.</a:t>
            </a:r>
          </a:p>
          <a:p>
            <a:r>
              <a:rPr lang="en-US" b="1" dirty="0"/>
              <a:t>Invoice Amount:  </a:t>
            </a:r>
            <a:r>
              <a:rPr lang="en-US" dirty="0"/>
              <a:t>Total amount of invoice.</a:t>
            </a:r>
          </a:p>
          <a:p>
            <a:r>
              <a:rPr lang="en-US" b="1" dirty="0"/>
              <a:t>Paid from other Sources: </a:t>
            </a:r>
            <a:r>
              <a:rPr lang="en-US" dirty="0"/>
              <a:t>(optional, if other funding sources were used). If documented, use total amount paid from sources other than L4GA. </a:t>
            </a:r>
          </a:p>
          <a:p>
            <a:r>
              <a:rPr lang="en-US" b="1" dirty="0"/>
              <a:t>Amount to be Reimbursed:  </a:t>
            </a:r>
            <a:r>
              <a:rPr lang="en-US" dirty="0"/>
              <a:t>Total $ requested from this school’s grant for this purchase.</a:t>
            </a:r>
          </a:p>
          <a:p>
            <a:r>
              <a:rPr lang="en-US" b="1" dirty="0"/>
              <a:t>Function Code:  </a:t>
            </a:r>
            <a:r>
              <a:rPr lang="en-US" dirty="0"/>
              <a:t>Select appropriate code as originally budgeted and paid</a:t>
            </a:r>
          </a:p>
          <a:p>
            <a:r>
              <a:rPr lang="en-US" b="1" dirty="0"/>
              <a:t>Object Code:  </a:t>
            </a:r>
            <a:r>
              <a:rPr lang="en-US" dirty="0"/>
              <a:t>Select appropriate code as originally budgeted and paid</a:t>
            </a:r>
          </a:p>
          <a:p>
            <a:r>
              <a:rPr lang="en-US" b="1" dirty="0"/>
              <a:t>Fiscal Year:  </a:t>
            </a:r>
            <a:r>
              <a:rPr lang="en-US" dirty="0"/>
              <a:t>Select the Fiscal Year of the Initial Award</a:t>
            </a:r>
          </a:p>
          <a:p>
            <a:r>
              <a:rPr lang="en-US" b="1" dirty="0"/>
              <a:t>Comments:  </a:t>
            </a:r>
            <a:r>
              <a:rPr lang="en-US" dirty="0"/>
              <a:t>Optional</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286655"/>
            <a:ext cx="8229600" cy="173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09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1015663"/>
          </a:xfrm>
          <a:prstGeom prst="rect">
            <a:avLst/>
          </a:prstGeom>
        </p:spPr>
        <p:txBody>
          <a:bodyPr wrap="square">
            <a:spAutoFit/>
          </a:bodyPr>
          <a:lstStyle/>
          <a:p>
            <a:r>
              <a:rPr lang="en-US" sz="2400" dirty="0"/>
              <a:t>Step 9 (Continued):  Repeat process (Invoice Entry </a:t>
            </a:r>
            <a:r>
              <a:rPr lang="en-US" sz="2400" dirty="0">
                <a:sym typeface="Wingdings" panose="05000000000000000000" pitchFamily="2" charset="2"/>
              </a:rPr>
              <a:t> Add) </a:t>
            </a:r>
            <a:r>
              <a:rPr lang="en-US" sz="2400" dirty="0"/>
              <a:t>until all invoices for the period have been entered.</a:t>
            </a:r>
          </a:p>
          <a:p>
            <a:r>
              <a:rPr lang="en-US" sz="1200" dirty="0"/>
              <a:t>Invoice List of all completed Invoice Entries is shown below.</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2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1754326"/>
          </a:xfrm>
          <a:prstGeom prst="rect">
            <a:avLst/>
          </a:prstGeom>
        </p:spPr>
        <p:txBody>
          <a:bodyPr wrap="square">
            <a:spAutoFit/>
          </a:bodyPr>
          <a:lstStyle/>
          <a:p>
            <a:r>
              <a:rPr lang="en-US" sz="2400" dirty="0"/>
              <a:t>Step 10:  Scan and upload Invoice and Supporting Documentation. Begin upload process by clicking on the paper clip    under </a:t>
            </a:r>
            <a:r>
              <a:rPr lang="en-US" sz="2400" b="1" dirty="0"/>
              <a:t>Attach</a:t>
            </a:r>
            <a:r>
              <a:rPr lang="en-US" sz="2400" dirty="0"/>
              <a:t>. </a:t>
            </a:r>
          </a:p>
          <a:p>
            <a:r>
              <a:rPr lang="en-US" sz="1200" dirty="0"/>
              <a:t>We include PO, Invoice, Check, and any other supporting documentation (ex. Agenda).</a:t>
            </a:r>
          </a:p>
          <a:p>
            <a:r>
              <a:rPr lang="en-US" sz="1200" dirty="0"/>
              <a:t>Note:  If you need to edit or delete information from the Invoice Entry, click on the Pencil     (edit) or      to delete.</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843" y="2133600"/>
            <a:ext cx="8610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8077200" y="5638800"/>
            <a:ext cx="0" cy="70326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615869"/>
            <a:ext cx="10953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792" y="1616424"/>
            <a:ext cx="24288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333375" cy="30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134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830997"/>
          </a:xfrm>
          <a:prstGeom prst="rect">
            <a:avLst/>
          </a:prstGeom>
        </p:spPr>
        <p:txBody>
          <a:bodyPr wrap="square">
            <a:spAutoFit/>
          </a:bodyPr>
          <a:lstStyle/>
          <a:p>
            <a:r>
              <a:rPr lang="en-US" sz="2400" dirty="0"/>
              <a:t>Step 10 (Continued):  </a:t>
            </a:r>
            <a:r>
              <a:rPr lang="en-US" sz="2400" b="1" dirty="0"/>
              <a:t>Upload File </a:t>
            </a:r>
            <a:r>
              <a:rPr lang="en-US" sz="2400" dirty="0"/>
              <a:t>by clicking </a:t>
            </a:r>
            <a:r>
              <a:rPr lang="en-US" sz="2400" b="1" dirty="0"/>
              <a:t>Choose File</a:t>
            </a:r>
            <a:r>
              <a:rPr lang="en-US" sz="2400" dirty="0"/>
              <a:t>, selecting correct file, and clicking </a:t>
            </a:r>
            <a:r>
              <a:rPr lang="en-US" sz="2400" b="1" dirty="0"/>
              <a:t>Upload</a:t>
            </a:r>
            <a:r>
              <a:rPr lang="en-US" sz="2400" dirty="0"/>
              <a:t>.</a:t>
            </a:r>
            <a:endParaRPr lang="en-US" sz="12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925" y="1135797"/>
            <a:ext cx="7924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2362200" y="2543970"/>
            <a:ext cx="0" cy="70326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flipH="1">
            <a:off x="4181272" y="2446691"/>
            <a:ext cx="99060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925" y="4023135"/>
            <a:ext cx="7936149" cy="192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927372" y="5791200"/>
            <a:ext cx="60960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13" name="Straight Arrow Connector 12"/>
          <p:cNvCxnSpPr/>
          <p:nvPr/>
        </p:nvCxnSpPr>
        <p:spPr>
          <a:xfrm flipV="1">
            <a:off x="7543800" y="5816344"/>
            <a:ext cx="0" cy="70326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
        <p:nvSpPr>
          <p:cNvPr id="6" name="TextBox 5"/>
          <p:cNvSpPr txBox="1"/>
          <p:nvPr/>
        </p:nvSpPr>
        <p:spPr>
          <a:xfrm>
            <a:off x="5715000" y="5967919"/>
            <a:ext cx="1752600" cy="400110"/>
          </a:xfrm>
          <a:prstGeom prst="rect">
            <a:avLst/>
          </a:prstGeom>
          <a:noFill/>
        </p:spPr>
        <p:txBody>
          <a:bodyPr wrap="square" rtlCol="0">
            <a:spAutoFit/>
          </a:bodyPr>
          <a:lstStyle/>
          <a:p>
            <a:r>
              <a:rPr lang="en-US" sz="1000" dirty="0"/>
              <a:t>To delete or download attachment. </a:t>
            </a:r>
          </a:p>
        </p:txBody>
      </p:sp>
      <p:sp>
        <p:nvSpPr>
          <p:cNvPr id="7" name="TextBox 6"/>
          <p:cNvSpPr txBox="1"/>
          <p:nvPr/>
        </p:nvSpPr>
        <p:spPr>
          <a:xfrm>
            <a:off x="1905000" y="3508443"/>
            <a:ext cx="6096000" cy="369332"/>
          </a:xfrm>
          <a:prstGeom prst="rect">
            <a:avLst/>
          </a:prstGeom>
          <a:noFill/>
        </p:spPr>
        <p:txBody>
          <a:bodyPr wrap="square" rtlCol="0">
            <a:spAutoFit/>
          </a:bodyPr>
          <a:lstStyle/>
          <a:p>
            <a:r>
              <a:rPr lang="en-US" dirty="0"/>
              <a:t>Upon successful upload, you will see screen below:</a:t>
            </a:r>
          </a:p>
        </p:txBody>
      </p:sp>
      <p:cxnSp>
        <p:nvCxnSpPr>
          <p:cNvPr id="16" name="Straight Arrow Connector 15"/>
          <p:cNvCxnSpPr/>
          <p:nvPr/>
        </p:nvCxnSpPr>
        <p:spPr>
          <a:xfrm>
            <a:off x="800912" y="3853787"/>
            <a:ext cx="770110" cy="62290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7467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108" y="142831"/>
            <a:ext cx="8839200" cy="2769989"/>
          </a:xfrm>
          <a:prstGeom prst="rect">
            <a:avLst/>
          </a:prstGeom>
        </p:spPr>
        <p:txBody>
          <a:bodyPr wrap="square">
            <a:spAutoFit/>
          </a:bodyPr>
          <a:lstStyle/>
          <a:p>
            <a:r>
              <a:rPr lang="en-US" sz="2400" dirty="0"/>
              <a:t>Step 11:  Once all invoices have been entered and documentation attached, verify amounts. </a:t>
            </a:r>
          </a:p>
          <a:p>
            <a:r>
              <a:rPr lang="en-US" b="1" dirty="0"/>
              <a:t>Total Amount Requested:  </a:t>
            </a:r>
            <a:r>
              <a:rPr lang="en-US" dirty="0"/>
              <a:t>Total of all Invoices requested for reimbursement for this period</a:t>
            </a:r>
          </a:p>
          <a:p>
            <a:r>
              <a:rPr lang="en-US" b="1" dirty="0"/>
              <a:t>Allocated Amount: </a:t>
            </a:r>
            <a:r>
              <a:rPr lang="en-US" dirty="0"/>
              <a:t>Amount awarded in Grant</a:t>
            </a:r>
          </a:p>
          <a:p>
            <a:r>
              <a:rPr lang="en-US" b="1" dirty="0"/>
              <a:t>Funds Requested: </a:t>
            </a:r>
            <a:r>
              <a:rPr lang="en-US" dirty="0"/>
              <a:t>Total of all funds previously requested for reimbursement</a:t>
            </a:r>
          </a:p>
          <a:p>
            <a:r>
              <a:rPr lang="en-US" b="1" dirty="0"/>
              <a:t>Amount Approved: </a:t>
            </a:r>
            <a:r>
              <a:rPr lang="en-US" dirty="0"/>
              <a:t>Total of all funds previously approved for reimbursement </a:t>
            </a:r>
          </a:p>
          <a:p>
            <a:r>
              <a:rPr lang="en-US" b="1" dirty="0"/>
              <a:t>Available Budget: </a:t>
            </a:r>
            <a:r>
              <a:rPr lang="en-US" dirty="0"/>
              <a:t>Remaining budget available for reimbursement (Allocated Amount-Funds Requested)</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728" y="2890122"/>
            <a:ext cx="8534400" cy="300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3667328" y="4878424"/>
            <a:ext cx="88238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a:off x="48180" y="4412938"/>
            <a:ext cx="415959" cy="24763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12" name="Straight Arrow Connector 11"/>
          <p:cNvCxnSpPr/>
          <p:nvPr/>
        </p:nvCxnSpPr>
        <p:spPr>
          <a:xfrm flipH="1">
            <a:off x="8049841" y="4288280"/>
            <a:ext cx="465103" cy="338847"/>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15" name="Straight Arrow Connector 14"/>
          <p:cNvCxnSpPr/>
          <p:nvPr/>
        </p:nvCxnSpPr>
        <p:spPr>
          <a:xfrm flipH="1" flipV="1">
            <a:off x="5011368" y="5929849"/>
            <a:ext cx="406" cy="436123"/>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
        <p:nvSpPr>
          <p:cNvPr id="14" name="TextBox 13"/>
          <p:cNvSpPr txBox="1"/>
          <p:nvPr/>
        </p:nvSpPr>
        <p:spPr>
          <a:xfrm>
            <a:off x="2133600" y="6019800"/>
            <a:ext cx="2743200" cy="276999"/>
          </a:xfrm>
          <a:prstGeom prst="rect">
            <a:avLst/>
          </a:prstGeom>
          <a:noFill/>
        </p:spPr>
        <p:txBody>
          <a:bodyPr wrap="square" rtlCol="0">
            <a:spAutoFit/>
          </a:bodyPr>
          <a:lstStyle/>
          <a:p>
            <a:r>
              <a:rPr lang="en-US" sz="1200" dirty="0"/>
              <a:t>$306.90 + $1,114.70 =$1,421.60</a:t>
            </a:r>
          </a:p>
        </p:txBody>
      </p:sp>
      <p:sp>
        <p:nvSpPr>
          <p:cNvPr id="16" name="TextBox 15"/>
          <p:cNvSpPr txBox="1"/>
          <p:nvPr/>
        </p:nvSpPr>
        <p:spPr>
          <a:xfrm>
            <a:off x="5011368" y="2912820"/>
            <a:ext cx="2895600" cy="246221"/>
          </a:xfrm>
          <a:prstGeom prst="rect">
            <a:avLst/>
          </a:prstGeom>
          <a:noFill/>
        </p:spPr>
        <p:txBody>
          <a:bodyPr wrap="square" rtlCol="0">
            <a:spAutoFit/>
          </a:bodyPr>
          <a:lstStyle/>
          <a:p>
            <a:r>
              <a:rPr lang="en-US" sz="1000" dirty="0"/>
              <a:t>$64,301.00 - $63,961.45 = $339.55</a:t>
            </a:r>
          </a:p>
        </p:txBody>
      </p:sp>
      <p:cxnSp>
        <p:nvCxnSpPr>
          <p:cNvPr id="19" name="Straight Arrow Connector 18"/>
          <p:cNvCxnSpPr/>
          <p:nvPr/>
        </p:nvCxnSpPr>
        <p:spPr>
          <a:xfrm flipH="1" flipV="1">
            <a:off x="7391400" y="3035930"/>
            <a:ext cx="1066800" cy="125235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9476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1200329"/>
          </a:xfrm>
          <a:prstGeom prst="rect">
            <a:avLst/>
          </a:prstGeom>
        </p:spPr>
        <p:txBody>
          <a:bodyPr wrap="square">
            <a:spAutoFit/>
          </a:bodyPr>
          <a:lstStyle/>
          <a:p>
            <a:r>
              <a:rPr lang="en-US" sz="2400" dirty="0"/>
              <a:t>Step 12:  Once all invoices have been entered, documentation attached, and amounts verified, click </a:t>
            </a:r>
            <a:r>
              <a:rPr lang="en-US" sz="2400" b="1" dirty="0"/>
              <a:t>Submit.</a:t>
            </a:r>
            <a:endParaRPr lang="en-US" sz="12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2057400"/>
            <a:ext cx="8458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8172450" y="1629570"/>
            <a:ext cx="38100" cy="82074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31659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1200329"/>
          </a:xfrm>
          <a:prstGeom prst="rect">
            <a:avLst/>
          </a:prstGeom>
        </p:spPr>
        <p:txBody>
          <a:bodyPr wrap="square">
            <a:spAutoFit/>
          </a:bodyPr>
          <a:lstStyle/>
          <a:p>
            <a:r>
              <a:rPr lang="en-US" sz="2400" dirty="0"/>
              <a:t>Step 12 (Continued):  Once submitted, you will be asked to certify that the report is accurate to the best of your knowledge.  Check the box and click </a:t>
            </a:r>
            <a:r>
              <a:rPr lang="en-US" sz="2400" b="1" dirty="0"/>
              <a:t>Certify</a:t>
            </a:r>
            <a:r>
              <a:rPr lang="en-US" sz="2400" dirty="0"/>
              <a:t>. </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72" y="1600200"/>
            <a:ext cx="7303115" cy="4390562"/>
          </a:xfrm>
          <a:prstGeom prst="rect">
            <a:avLst/>
          </a:prstGeom>
        </p:spPr>
      </p:pic>
      <p:cxnSp>
        <p:nvCxnSpPr>
          <p:cNvPr id="13" name="Straight Arrow Connector 12"/>
          <p:cNvCxnSpPr/>
          <p:nvPr/>
        </p:nvCxnSpPr>
        <p:spPr>
          <a:xfrm>
            <a:off x="2362200" y="4038600"/>
            <a:ext cx="72390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7" name="Straight Arrow Connector 6"/>
          <p:cNvCxnSpPr/>
          <p:nvPr/>
        </p:nvCxnSpPr>
        <p:spPr>
          <a:xfrm flipH="1" flipV="1">
            <a:off x="4628743" y="4599562"/>
            <a:ext cx="6486" cy="53340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1114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830997"/>
          </a:xfrm>
          <a:prstGeom prst="rect">
            <a:avLst/>
          </a:prstGeom>
        </p:spPr>
        <p:txBody>
          <a:bodyPr wrap="square">
            <a:spAutoFit/>
          </a:bodyPr>
          <a:lstStyle/>
          <a:p>
            <a:r>
              <a:rPr lang="en-US" sz="2400" dirty="0"/>
              <a:t>Step 13:  Click </a:t>
            </a:r>
            <a:r>
              <a:rPr lang="en-US" sz="2400" b="1" dirty="0"/>
              <a:t>Audit Trail </a:t>
            </a:r>
            <a:r>
              <a:rPr lang="en-US" sz="2400" dirty="0"/>
              <a:t>to follow the status from submission to approval.</a:t>
            </a:r>
            <a:endParaRPr lang="en-US" sz="1200" b="1"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79" y="1135797"/>
            <a:ext cx="8763000" cy="257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2728608" y="1030414"/>
            <a:ext cx="0" cy="432537"/>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779" y="3886200"/>
            <a:ext cx="7315200" cy="226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4035" y="4495800"/>
            <a:ext cx="1447800" cy="646331"/>
          </a:xfrm>
          <a:prstGeom prst="rect">
            <a:avLst/>
          </a:prstGeom>
          <a:noFill/>
        </p:spPr>
        <p:txBody>
          <a:bodyPr wrap="square" rtlCol="0">
            <a:spAutoFit/>
          </a:bodyPr>
          <a:lstStyle/>
          <a:p>
            <a:pPr algn="ctr"/>
            <a:r>
              <a:rPr lang="en-US" dirty="0"/>
              <a:t>Completed Process</a:t>
            </a:r>
          </a:p>
        </p:txBody>
      </p:sp>
      <p:cxnSp>
        <p:nvCxnSpPr>
          <p:cNvPr id="12" name="Straight Arrow Connector 11"/>
          <p:cNvCxnSpPr/>
          <p:nvPr/>
        </p:nvCxnSpPr>
        <p:spPr>
          <a:xfrm>
            <a:off x="1066800" y="5257800"/>
            <a:ext cx="533401" cy="52423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6887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7912718" cy="4038600"/>
          </a:xfrm>
          <a:prstGeom prst="rect">
            <a:avLst/>
          </a:prstGeom>
        </p:spPr>
      </p:pic>
      <p:sp>
        <p:nvSpPr>
          <p:cNvPr id="5" name="TextBox 4"/>
          <p:cNvSpPr txBox="1"/>
          <p:nvPr/>
        </p:nvSpPr>
        <p:spPr>
          <a:xfrm>
            <a:off x="0" y="333522"/>
            <a:ext cx="9144000" cy="1200329"/>
          </a:xfrm>
          <a:prstGeom prst="rect">
            <a:avLst/>
          </a:prstGeom>
          <a:noFill/>
        </p:spPr>
        <p:txBody>
          <a:bodyPr wrap="square" rtlCol="0">
            <a:spAutoFit/>
          </a:bodyPr>
          <a:lstStyle/>
          <a:p>
            <a:r>
              <a:rPr lang="en-US" sz="2400" dirty="0"/>
              <a:t>Follow Up: In order to see what’s waiting for you to sign off on or to view previously submitted requests, you’ll need to change the </a:t>
            </a:r>
            <a:r>
              <a:rPr lang="en-US" sz="2400" b="1" dirty="0"/>
              <a:t>“Select Status” </a:t>
            </a:r>
            <a:r>
              <a:rPr lang="en-US" sz="2400" dirty="0"/>
              <a:t>to </a:t>
            </a:r>
            <a:r>
              <a:rPr lang="en-US" sz="2400" b="1" dirty="0"/>
              <a:t>“All</a:t>
            </a:r>
            <a:r>
              <a:rPr lang="en-US" sz="2400" dirty="0"/>
              <a:t>”.</a:t>
            </a:r>
          </a:p>
        </p:txBody>
      </p:sp>
      <p:cxnSp>
        <p:nvCxnSpPr>
          <p:cNvPr id="6" name="Straight Arrow Connector 5"/>
          <p:cNvCxnSpPr/>
          <p:nvPr/>
        </p:nvCxnSpPr>
        <p:spPr>
          <a:xfrm>
            <a:off x="6781800" y="2514600"/>
            <a:ext cx="0" cy="584937"/>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5984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8915400" cy="1969770"/>
          </a:xfrm>
          <a:prstGeom prst="rect">
            <a:avLst/>
          </a:prstGeom>
          <a:noFill/>
        </p:spPr>
        <p:txBody>
          <a:bodyPr wrap="square" rtlCol="0">
            <a:spAutoFit/>
          </a:bodyPr>
          <a:lstStyle/>
          <a:p>
            <a:r>
              <a:rPr lang="en-US" sz="2400" dirty="0"/>
              <a:t>Step 1: Log in to </a:t>
            </a:r>
            <a:r>
              <a:rPr lang="en-US" sz="2400" b="1" dirty="0" err="1"/>
              <a:t>MyGaDOE</a:t>
            </a:r>
            <a:r>
              <a:rPr lang="en-US" sz="2400" b="1" dirty="0"/>
              <a:t> Portal </a:t>
            </a:r>
            <a:r>
              <a:rPr lang="en-US" sz="2400" dirty="0"/>
              <a:t>(portal.doe.k12.ga.us) </a:t>
            </a:r>
          </a:p>
          <a:p>
            <a:endParaRPr lang="en-US" sz="1200" dirty="0"/>
          </a:p>
          <a:p>
            <a:r>
              <a:rPr lang="en-US" sz="1200" dirty="0"/>
              <a:t>If you aren’t sure about your credentials or don’t have any, you’ll need to have your district’s portal security person request access for you from </a:t>
            </a:r>
            <a:r>
              <a:rPr lang="en-US" sz="1200" dirty="0" err="1"/>
              <a:t>GaDOE</a:t>
            </a:r>
            <a:r>
              <a:rPr lang="en-US" sz="1200" dirty="0"/>
              <a:t>. (This is probably your Finance Director or IT Director.) </a:t>
            </a:r>
          </a:p>
          <a:p>
            <a:endParaRPr lang="en-US" sz="2600" dirty="0"/>
          </a:p>
          <a:p>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352" y="1676400"/>
            <a:ext cx="793744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86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85" y="1371600"/>
            <a:ext cx="7912716" cy="4553190"/>
          </a:xfrm>
          <a:prstGeom prst="rect">
            <a:avLst/>
          </a:prstGeom>
        </p:spPr>
      </p:pic>
      <p:sp>
        <p:nvSpPr>
          <p:cNvPr id="5" name="TextBox 4"/>
          <p:cNvSpPr txBox="1"/>
          <p:nvPr/>
        </p:nvSpPr>
        <p:spPr>
          <a:xfrm>
            <a:off x="0" y="152400"/>
            <a:ext cx="9144000" cy="1323439"/>
          </a:xfrm>
          <a:prstGeom prst="rect">
            <a:avLst/>
          </a:prstGeom>
          <a:noFill/>
        </p:spPr>
        <p:txBody>
          <a:bodyPr wrap="square" rtlCol="0">
            <a:spAutoFit/>
          </a:bodyPr>
          <a:lstStyle/>
          <a:p>
            <a:r>
              <a:rPr lang="en-US" sz="2000" dirty="0"/>
              <a:t>This brings up all the reimbursements that have been approved, as well as any that are waiting for you to complete/submit. You’ll want to click on the “view” icon of the period you’re going to edit or approve (You can also delete, if not approved).</a:t>
            </a:r>
          </a:p>
        </p:txBody>
      </p:sp>
      <p:cxnSp>
        <p:nvCxnSpPr>
          <p:cNvPr id="6" name="Straight Arrow Connector 5"/>
          <p:cNvCxnSpPr/>
          <p:nvPr/>
        </p:nvCxnSpPr>
        <p:spPr>
          <a:xfrm flipH="1">
            <a:off x="8224001" y="4901120"/>
            <a:ext cx="457200" cy="283346"/>
          </a:xfrm>
          <a:prstGeom prst="straightConnector1">
            <a:avLst/>
          </a:prstGeom>
          <a:ln w="28575">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00180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458200" cy="6647974"/>
          </a:xfrm>
          <a:prstGeom prst="rect">
            <a:avLst/>
          </a:prstGeom>
          <a:noFill/>
        </p:spPr>
        <p:txBody>
          <a:bodyPr wrap="square" rtlCol="0">
            <a:spAutoFit/>
          </a:bodyPr>
          <a:lstStyle/>
          <a:p>
            <a:pPr algn="ctr"/>
            <a:r>
              <a:rPr lang="en-US" sz="2400" dirty="0"/>
              <a:t>Reimbursement/Grant Management Tips</a:t>
            </a:r>
          </a:p>
          <a:p>
            <a:endParaRPr lang="en-US" dirty="0"/>
          </a:p>
          <a:p>
            <a:pPr marL="342900" indent="-342900">
              <a:buFont typeface="Arial" panose="020B0604020202020204" pitchFamily="34" charset="0"/>
              <a:buChar char="•"/>
            </a:pPr>
            <a:r>
              <a:rPr lang="en-US" dirty="0"/>
              <a:t>Scan and enter source documentation (PO, Invoice, Check, etc.) into the Invoice Application at the time of payment (name scanned files in a systematic manner in order to easily find file, if needed)</a:t>
            </a:r>
          </a:p>
          <a:p>
            <a:pPr algn="ctr"/>
            <a:endParaRPr lang="en-US" sz="1200" dirty="0"/>
          </a:p>
          <a:p>
            <a:pPr marL="342900" indent="-342900">
              <a:buFont typeface="Arial" panose="020B0604020202020204" pitchFamily="34" charset="0"/>
              <a:buChar char="•"/>
            </a:pPr>
            <a:r>
              <a:rPr lang="en-US" dirty="0"/>
              <a:t>Maintain a spreadsheet with budgets and expenses for each school’s grant</a:t>
            </a:r>
          </a:p>
          <a:p>
            <a:endParaRPr lang="en-US" sz="1200" dirty="0"/>
          </a:p>
          <a:p>
            <a:pPr marL="342900" indent="-342900">
              <a:buFont typeface="Arial" panose="020B0604020202020204" pitchFamily="34" charset="0"/>
              <a:buChar char="•"/>
            </a:pPr>
            <a:r>
              <a:rPr lang="en-US" dirty="0"/>
              <a:t>Update spreadsheet at time of purchase (when PO is submitted)</a:t>
            </a:r>
          </a:p>
          <a:p>
            <a:endParaRPr lang="en-US" sz="1200" dirty="0"/>
          </a:p>
          <a:p>
            <a:pPr marL="342900" indent="-342900">
              <a:buFont typeface="Arial" panose="020B0604020202020204" pitchFamily="34" charset="0"/>
              <a:buChar char="•"/>
            </a:pPr>
            <a:r>
              <a:rPr lang="en-US" dirty="0"/>
              <a:t>Reconcile monthly and cumulative reports from accounting software with budget spreadsheet monthly</a:t>
            </a:r>
          </a:p>
          <a:p>
            <a:endParaRPr lang="en-US" sz="1200" dirty="0"/>
          </a:p>
          <a:p>
            <a:pPr marL="342900" indent="-342900">
              <a:buFont typeface="Arial" panose="020B0604020202020204" pitchFamily="34" charset="0"/>
              <a:buChar char="•"/>
            </a:pPr>
            <a:r>
              <a:rPr lang="en-US" dirty="0"/>
              <a:t>Use accounting reports to verify Invoice Entry data for each reimbursement period</a:t>
            </a:r>
          </a:p>
          <a:p>
            <a:endParaRPr lang="en-US" sz="1200" dirty="0"/>
          </a:p>
          <a:p>
            <a:pPr marL="342900" indent="-342900">
              <a:buFont typeface="Arial" panose="020B0604020202020204" pitchFamily="34" charset="0"/>
              <a:buChar char="•"/>
            </a:pPr>
            <a:r>
              <a:rPr lang="en-US" dirty="0"/>
              <a:t>Triple check calculations to verify amount of expenses, reimbursements requested, and remaining balances </a:t>
            </a:r>
          </a:p>
          <a:p>
            <a:endParaRPr lang="en-US" sz="1200" dirty="0"/>
          </a:p>
          <a:p>
            <a:pPr marL="342900" indent="-342900">
              <a:buFont typeface="Arial" panose="020B0604020202020204" pitchFamily="34" charset="0"/>
              <a:buChar char="•"/>
            </a:pPr>
            <a:r>
              <a:rPr lang="en-US" dirty="0"/>
              <a:t>Once ready for approval, check amounts and attachments again before signing off</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6197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569660"/>
          </a:xfrm>
          <a:prstGeom prst="rect">
            <a:avLst/>
          </a:prstGeom>
        </p:spPr>
        <p:txBody>
          <a:bodyPr wrap="square">
            <a:spAutoFit/>
          </a:bodyPr>
          <a:lstStyle/>
          <a:p>
            <a:r>
              <a:rPr lang="en-US" sz="2400" dirty="0"/>
              <a:t>Step 2: Access the </a:t>
            </a:r>
            <a:r>
              <a:rPr lang="en-US" sz="2400" b="1" dirty="0"/>
              <a:t>Grants Application </a:t>
            </a:r>
            <a:r>
              <a:rPr lang="en-US" sz="2400" dirty="0"/>
              <a:t>within the </a:t>
            </a:r>
            <a:r>
              <a:rPr lang="en-US" sz="2400" dirty="0" err="1"/>
              <a:t>MyGaDOE</a:t>
            </a:r>
            <a:r>
              <a:rPr lang="en-US" sz="2400" dirty="0"/>
              <a:t> Portal (portal.doe.k12.ga.us) </a:t>
            </a:r>
          </a:p>
          <a:p>
            <a:r>
              <a:rPr lang="en-US" sz="1200" dirty="0"/>
              <a:t>If you don’t have Grants Application as a menu item, you’ll need to have your district’s portal security person request access for you from </a:t>
            </a:r>
            <a:r>
              <a:rPr lang="en-US" sz="1200" dirty="0" err="1"/>
              <a:t>GaDOE</a:t>
            </a:r>
            <a:r>
              <a:rPr lang="en-US" sz="1200" dirty="0"/>
              <a:t>. (This is probably your Finance Director or IT Director.) </a:t>
            </a:r>
          </a:p>
          <a:p>
            <a:r>
              <a:rPr lang="en-US" sz="2400"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545" y="1556824"/>
            <a:ext cx="8001000" cy="433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1248384" y="3612208"/>
            <a:ext cx="685800" cy="43944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6758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830997"/>
          </a:xfrm>
          <a:prstGeom prst="rect">
            <a:avLst/>
          </a:prstGeom>
        </p:spPr>
        <p:txBody>
          <a:bodyPr wrap="square">
            <a:spAutoFit/>
          </a:bodyPr>
          <a:lstStyle/>
          <a:p>
            <a:r>
              <a:rPr lang="en-US" sz="2400" dirty="0"/>
              <a:t>Step 3: Click </a:t>
            </a:r>
            <a:r>
              <a:rPr lang="en-US" sz="2400" b="1" dirty="0"/>
              <a:t>Manage Invoices </a:t>
            </a:r>
            <a:r>
              <a:rPr lang="en-US" sz="2400" dirty="0"/>
              <a:t>from Grants Application within the </a:t>
            </a:r>
            <a:r>
              <a:rPr lang="en-US" sz="2400" dirty="0" err="1"/>
              <a:t>MyGaDOE</a:t>
            </a:r>
            <a:r>
              <a:rPr lang="en-US" sz="2400" dirty="0"/>
              <a:t> Portal (portal.doe.k12.ga.us)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209" y="1135797"/>
            <a:ext cx="7772400" cy="480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380032" y="3515378"/>
            <a:ext cx="685800" cy="43944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4387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384995"/>
          </a:xfrm>
          <a:prstGeom prst="rect">
            <a:avLst/>
          </a:prstGeom>
        </p:spPr>
        <p:txBody>
          <a:bodyPr wrap="square">
            <a:spAutoFit/>
          </a:bodyPr>
          <a:lstStyle/>
          <a:p>
            <a:r>
              <a:rPr lang="en-US" sz="2400" dirty="0"/>
              <a:t>Step 4: Select the </a:t>
            </a:r>
            <a:r>
              <a:rPr lang="en-US" sz="2400" b="1" dirty="0"/>
              <a:t>Fiscal Year </a:t>
            </a:r>
            <a:r>
              <a:rPr lang="en-US" sz="2400" dirty="0"/>
              <a:t>in which the L4GA grant was initially awarded.</a:t>
            </a:r>
          </a:p>
          <a:p>
            <a:r>
              <a:rPr lang="en-US" sz="1200" dirty="0"/>
              <a:t>Note:  All invoices will be submitted under the same Fiscal Year throughout the life of the grant (fiscal year initially awarded), regardless of the current Fiscal Year.  Ex.  Awarded in FY20, all invoices will be submitted in FY20 even in FY23.</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936" y="2091008"/>
            <a:ext cx="838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274979" y="3313682"/>
            <a:ext cx="0" cy="57996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968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015663"/>
          </a:xfrm>
          <a:prstGeom prst="rect">
            <a:avLst/>
          </a:prstGeom>
        </p:spPr>
        <p:txBody>
          <a:bodyPr wrap="square">
            <a:spAutoFit/>
          </a:bodyPr>
          <a:lstStyle/>
          <a:p>
            <a:r>
              <a:rPr lang="en-US" sz="2400" dirty="0"/>
              <a:t>Step 5: Select the </a:t>
            </a:r>
            <a:r>
              <a:rPr lang="en-US" sz="2400" b="1" dirty="0"/>
              <a:t>Grant (CLSD or L4GA) </a:t>
            </a:r>
            <a:r>
              <a:rPr lang="en-US" sz="2400" dirty="0"/>
              <a:t>for which you are requesting reimbursement.  </a:t>
            </a:r>
          </a:p>
          <a:p>
            <a:r>
              <a:rPr lang="en-US" sz="1200" dirty="0"/>
              <a:t>Note:  Each grade band will have its own grant name.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8153400" cy="435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352800" y="2446512"/>
            <a:ext cx="0" cy="57996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758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200329"/>
          </a:xfrm>
          <a:prstGeom prst="rect">
            <a:avLst/>
          </a:prstGeom>
        </p:spPr>
        <p:txBody>
          <a:bodyPr wrap="square">
            <a:spAutoFit/>
          </a:bodyPr>
          <a:lstStyle/>
          <a:p>
            <a:r>
              <a:rPr lang="en-US" sz="2400" dirty="0"/>
              <a:t>Step 6: Select </a:t>
            </a:r>
            <a:r>
              <a:rPr lang="en-US" sz="2400" b="1" dirty="0"/>
              <a:t>New Payment Request </a:t>
            </a:r>
            <a:r>
              <a:rPr lang="en-US" sz="2400" dirty="0"/>
              <a:t>from the </a:t>
            </a:r>
            <a:r>
              <a:rPr lang="en-US" sz="2400" b="1" dirty="0"/>
              <a:t>Select Status</a:t>
            </a:r>
            <a:r>
              <a:rPr lang="en-US" sz="2400" dirty="0"/>
              <a:t> drop down menu to enter a new </a:t>
            </a:r>
            <a:r>
              <a:rPr lang="en-US" sz="2400"/>
              <a:t>request for reimbursement</a:t>
            </a:r>
            <a:r>
              <a:rPr lang="en-US" sz="2400" dirty="0"/>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68" y="1905000"/>
            <a:ext cx="823789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7391400" y="3452044"/>
            <a:ext cx="0" cy="56351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9315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200329"/>
          </a:xfrm>
          <a:prstGeom prst="rect">
            <a:avLst/>
          </a:prstGeom>
        </p:spPr>
        <p:txBody>
          <a:bodyPr wrap="square">
            <a:spAutoFit/>
          </a:bodyPr>
          <a:lstStyle/>
          <a:p>
            <a:r>
              <a:rPr lang="en-US" sz="2400" dirty="0"/>
              <a:t>Step 7: Select the correct </a:t>
            </a:r>
            <a:r>
              <a:rPr lang="en-US" sz="2400" b="1" dirty="0"/>
              <a:t>Month/Year</a:t>
            </a:r>
            <a:r>
              <a:rPr lang="en-US" sz="2400" dirty="0"/>
              <a:t> for which you are requesting reimbursement under the </a:t>
            </a:r>
            <a:r>
              <a:rPr lang="en-US" sz="2400" b="1" dirty="0"/>
              <a:t>Request Funds for Period </a:t>
            </a:r>
            <a:r>
              <a:rPr lang="en-US" sz="2400" dirty="0"/>
              <a:t>drop down menu and click “Add.”</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76400"/>
            <a:ext cx="7315200" cy="428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7258456" y="3205264"/>
            <a:ext cx="533400" cy="3011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6" name="Straight Arrow Connector 5"/>
          <p:cNvCxnSpPr/>
          <p:nvPr/>
        </p:nvCxnSpPr>
        <p:spPr>
          <a:xfrm>
            <a:off x="6629400" y="2641752"/>
            <a:ext cx="0" cy="56351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1635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200329"/>
          </a:xfrm>
          <a:prstGeom prst="rect">
            <a:avLst/>
          </a:prstGeom>
        </p:spPr>
        <p:txBody>
          <a:bodyPr wrap="square">
            <a:spAutoFit/>
          </a:bodyPr>
          <a:lstStyle/>
          <a:p>
            <a:r>
              <a:rPr lang="en-US" sz="2400" dirty="0"/>
              <a:t>Step 8: Select the </a:t>
            </a:r>
            <a:r>
              <a:rPr lang="en-US" sz="2400" b="1" dirty="0"/>
              <a:t>School</a:t>
            </a:r>
            <a:r>
              <a:rPr lang="en-US" sz="2400" dirty="0"/>
              <a:t> for which you are requesting reimbursement from the </a:t>
            </a:r>
            <a:r>
              <a:rPr lang="en-US" sz="2400" b="1" dirty="0"/>
              <a:t>Select a School </a:t>
            </a:r>
            <a:r>
              <a:rPr lang="en-US" sz="2400" dirty="0"/>
              <a:t>drop down menu.</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94" y="1752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352800" y="4343400"/>
            <a:ext cx="0" cy="56351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13401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D4ED8A2D7EB479F17F559EDA72320" ma:contentTypeVersion="1" ma:contentTypeDescription="Create a new document." ma:contentTypeScope="" ma:versionID="359cf6f8709ff53d232fdc1d333e9b90">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feb49e78f3da19e4d02149b6c86843ad"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571063A-A6E3-4490-9716-67171000A0CE}"/>
</file>

<file path=customXml/itemProps2.xml><?xml version="1.0" encoding="utf-8"?>
<ds:datastoreItem xmlns:ds="http://schemas.openxmlformats.org/officeDocument/2006/customXml" ds:itemID="{DB726185-E164-4064-B333-18F68C61CDA9}"/>
</file>

<file path=customXml/itemProps3.xml><?xml version="1.0" encoding="utf-8"?>
<ds:datastoreItem xmlns:ds="http://schemas.openxmlformats.org/officeDocument/2006/customXml" ds:itemID="{5A673916-0990-46D0-9E22-544FB47703C7}"/>
</file>

<file path=docProps/app.xml><?xml version="1.0" encoding="utf-8"?>
<Properties xmlns="http://schemas.openxmlformats.org/officeDocument/2006/extended-properties" xmlns:vt="http://schemas.openxmlformats.org/officeDocument/2006/docPropsVTypes">
  <Template>Concourse</Template>
  <TotalTime>943</TotalTime>
  <Words>1015</Words>
  <Application>Microsoft Office PowerPoint</Application>
  <PresentationFormat>On-screen Show (4:3)</PresentationFormat>
  <Paragraphs>72</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Lucida Sans Unicode</vt:lpstr>
      <vt:lpstr>Verdana</vt:lpstr>
      <vt:lpstr>Wingdings 2</vt:lpstr>
      <vt:lpstr>Wingdings 3</vt:lpstr>
      <vt:lpstr>Concourse</vt:lpstr>
      <vt:lpstr>Navigating the Invoice Application (Grants Application) for L4GA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Con.  App. for l4GA first timers</dc:title>
  <dc:creator>Vince Frosteg</dc:creator>
  <cp:lastModifiedBy>Julie Morrill</cp:lastModifiedBy>
  <cp:revision>38</cp:revision>
  <dcterms:created xsi:type="dcterms:W3CDTF">2020-06-25T18:16:05Z</dcterms:created>
  <dcterms:modified xsi:type="dcterms:W3CDTF">2021-06-08T19:15:46Z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0x010100BCED4ED8A2D7EB479F17F559EDA72320</vt:lpwstr>
  </property>
</Properties>
</file>